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69" r:id="rId3"/>
    <p:sldId id="270" r:id="rId4"/>
    <p:sldId id="271" r:id="rId5"/>
    <p:sldId id="266" r:id="rId6"/>
    <p:sldId id="272" r:id="rId7"/>
    <p:sldId id="273" r:id="rId8"/>
    <p:sldId id="276" r:id="rId9"/>
    <p:sldId id="275" r:id="rId10"/>
    <p:sldId id="274" r:id="rId11"/>
    <p:sldId id="284" r:id="rId12"/>
    <p:sldId id="282" r:id="rId13"/>
    <p:sldId id="278" r:id="rId14"/>
    <p:sldId id="277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5BD"/>
    <a:srgbClr val="EFF2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642918"/>
            <a:ext cx="4460084" cy="5357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МБОУ «</a:t>
            </a:r>
            <a:r>
              <a:rPr lang="ru-RU" sz="2400" b="1" dirty="0" err="1" smtClean="0"/>
              <a:t>Авиловская</a:t>
            </a:r>
            <a:r>
              <a:rPr lang="ru-RU" sz="2400" b="1" dirty="0" smtClean="0"/>
              <a:t> СОШ»</a:t>
            </a:r>
            <a:endParaRPr lang="ru-RU" sz="2400" b="1" dirty="0"/>
          </a:p>
        </p:txBody>
      </p:sp>
      <p:pic>
        <p:nvPicPr>
          <p:cNvPr id="1028" name="Picture 4" descr="D:\ВСЕ ДОКУМЕНТЫ НА ДИСКЕ Д\Все видео и фото\Все фото\Фото с фотоаппарата\100OLYMP\P824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333970" cy="250033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4643446"/>
            <a:ext cx="9572660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«Подготовка школы к созданию материально-технической базы инновационной образовательной среды»</a:t>
            </a:r>
            <a:endParaRPr lang="ru-RU" sz="3200" dirty="0"/>
          </a:p>
        </p:txBody>
      </p:sp>
      <p:pic>
        <p:nvPicPr>
          <p:cNvPr id="1027" name="Picture 3" descr="D:\ВСЕ ДОКУМЕНТЫ НА ДИСКЕ Д\Все видео и фото\Все фото\Фото с фотоаппарата\100OLYMP\P824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471856" cy="260373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9" name="Picture 5" descr="C:\Users\Учитель\Desktop\iCAQUCOX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2311126" cy="114015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Материально – техническое оснащение внеурочной деятельности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F:\PB050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377473" cy="178310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076" name="Picture 4" descr="F:\P9110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2357453" cy="176809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077" name="Picture 5" descr="F:\P911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500306"/>
            <a:ext cx="1785950" cy="2381267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078" name="Picture 6" descr="F:\DSC02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85926"/>
            <a:ext cx="2571736" cy="192880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2" name="Picture 3" descr="F:\к докладу\IMG_0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357694"/>
            <a:ext cx="2571593" cy="1928826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ru-RU" b="1" dirty="0" smtClean="0"/>
              <a:t>В школе создана коллекция костюмов</a:t>
            </a:r>
            <a:endParaRPr lang="ru-RU" b="1" dirty="0"/>
          </a:p>
        </p:txBody>
      </p:sp>
      <p:pic>
        <p:nvPicPr>
          <p:cNvPr id="5122" name="Picture 2" descr="F:\к докладу\Фото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016925" cy="2689233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Содержимое 3" descr="C:\Users\Учитель\Desktop\foto_nm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143140" cy="1857388"/>
          </a:xfrm>
          <a:prstGeom prst="round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125" name="Picture 5" descr="C:\Users\Учитель\Desktop\фото для доклада\P911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2762269" cy="207170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124" name="Picture 4" descr="C:\Users\Учитель\Desktop\фото для доклада\PB05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464" y="3857628"/>
            <a:ext cx="2857520" cy="21431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9" name="Picture 2" descr="C:\Users\Учитель\Desktop\фото для доклада\P911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72008"/>
            <a:ext cx="2571768" cy="1928827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126" name="Picture 6" descr="F:\к докладу\25012011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143380"/>
            <a:ext cx="1560908" cy="208121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127" name="Picture 7" descr="F:\к докладу\DSC022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6002000" y="-120015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Ежегодно в школе организуется работа кружков прикладного характера</a:t>
            </a:r>
            <a:endParaRPr lang="ru-RU" sz="3200" b="1" dirty="0"/>
          </a:p>
        </p:txBody>
      </p:sp>
      <p:pic>
        <p:nvPicPr>
          <p:cNvPr id="4" name="Содержимое 3" descr="C:\Users\Учитель\Desktop\svet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2928958" cy="2143140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2" descr="F:\P906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3"/>
            <a:ext cx="2881331" cy="216099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3314" name="Picture 2" descr="F:\к докладу\и.а\DSC07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2857520" cy="214314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На базе нашего учреждения работает филиал художественной школы</a:t>
            </a:r>
            <a:endParaRPr lang="ru-RU" sz="3200" dirty="0"/>
          </a:p>
        </p:txBody>
      </p:sp>
      <p:pic>
        <p:nvPicPr>
          <p:cNvPr id="16386" name="Picture 2" descr="F:\к докладу\ирине а\PA23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3238235" cy="24288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6387" name="Picture 3" descr="F:\к докладу\ирине а\PA230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20" y="1857364"/>
            <a:ext cx="2490050" cy="257176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6388" name="Picture 4" descr="F:\к докладу\ирине а\P105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714620"/>
            <a:ext cx="2409933" cy="24288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/>
              <a:t>Воспитанники школы имеют опыт в </a:t>
            </a:r>
            <a:r>
              <a:rPr lang="ru-RU" sz="3200" b="1" dirty="0" smtClean="0"/>
              <a:t>различных </a:t>
            </a:r>
            <a:r>
              <a:rPr lang="ru-RU" sz="3200" b="1" dirty="0" smtClean="0"/>
              <a:t>техниках декоративно-прикладного искусства</a:t>
            </a:r>
            <a:endParaRPr lang="ru-RU" sz="3200" b="1" dirty="0"/>
          </a:p>
        </p:txBody>
      </p:sp>
      <p:pic>
        <p:nvPicPr>
          <p:cNvPr id="4" name="Picture 3" descr="F:\к докладу\ирине а\P105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223723" cy="207170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5362" name="Picture 2" descr="F:\к докладу\ирине а\P105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2697695" cy="36000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5363" name="Picture 3" descr="F:\к докладу\ирине а\P1050018.JPG"/>
          <p:cNvPicPr>
            <a:picLocks noChangeAspect="1" noChangeArrowheads="1"/>
          </p:cNvPicPr>
          <p:nvPr/>
        </p:nvPicPr>
        <p:blipFill>
          <a:blip r:embed="rId4" cstate="print"/>
          <a:srcRect l="9566" t="7692" r="10720"/>
          <a:stretch>
            <a:fillRect/>
          </a:stretch>
        </p:blipFill>
        <p:spPr bwMode="auto">
          <a:xfrm>
            <a:off x="3571868" y="1785926"/>
            <a:ext cx="1785950" cy="2571768"/>
          </a:xfrm>
          <a:prstGeom prst="roundRect">
            <a:avLst/>
          </a:prstGeom>
          <a:noFill/>
          <a:ln w="28575">
            <a:solidFill>
              <a:srgbClr val="CB05BD"/>
            </a:solidFill>
          </a:ln>
        </p:spPr>
      </p:pic>
      <p:pic>
        <p:nvPicPr>
          <p:cNvPr id="2050" name="Picture 2" descr="C:\Users\Учитель\Desktop\ma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14818"/>
            <a:ext cx="1920877" cy="236759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C:\Users\Учитель\Desktop\berezovaya_rosh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00570"/>
            <a:ext cx="2079627" cy="19784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Введение ФГОС в МБОУ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err="1" smtClean="0"/>
              <a:t>Авиловская</a:t>
            </a:r>
            <a:r>
              <a:rPr lang="ru-RU" sz="3200" b="1" dirty="0" smtClean="0"/>
              <a:t> СОШ"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472122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2010 г. – </a:t>
            </a:r>
            <a:r>
              <a:rPr lang="ru-RU" sz="2800" b="1" dirty="0" smtClean="0">
                <a:solidFill>
                  <a:srgbClr val="00B050"/>
                </a:solidFill>
              </a:rPr>
              <a:t>1</a:t>
            </a:r>
            <a:r>
              <a:rPr lang="ru-RU" sz="2800" dirty="0" smtClean="0"/>
              <a:t> класс,</a:t>
            </a:r>
          </a:p>
          <a:p>
            <a:r>
              <a:rPr lang="ru-RU" sz="2800" dirty="0" smtClean="0"/>
              <a:t>2011 г. – </a:t>
            </a:r>
            <a:r>
              <a:rPr lang="ru-RU" sz="2800" b="1" dirty="0" smtClean="0">
                <a:solidFill>
                  <a:srgbClr val="00B050"/>
                </a:solidFill>
              </a:rPr>
              <a:t>1, 2 </a:t>
            </a:r>
            <a:r>
              <a:rPr lang="ru-RU" sz="2800" dirty="0" smtClean="0"/>
              <a:t>классы,</a:t>
            </a:r>
          </a:p>
          <a:p>
            <a:r>
              <a:rPr lang="ru-RU" sz="2800" dirty="0" smtClean="0"/>
              <a:t>2012 г. – </a:t>
            </a:r>
            <a:r>
              <a:rPr lang="ru-RU" sz="2800" b="1" dirty="0" smtClean="0">
                <a:solidFill>
                  <a:srgbClr val="00B050"/>
                </a:solidFill>
              </a:rPr>
              <a:t>1, 2, 3 </a:t>
            </a:r>
            <a:r>
              <a:rPr lang="ru-RU" sz="2800" dirty="0" smtClean="0"/>
              <a:t>классы,</a:t>
            </a:r>
          </a:p>
          <a:p>
            <a:r>
              <a:rPr lang="ru-RU" sz="2800" dirty="0" smtClean="0"/>
              <a:t>2013 г. – </a:t>
            </a:r>
            <a:r>
              <a:rPr lang="ru-RU" sz="2800" b="1" dirty="0" smtClean="0">
                <a:solidFill>
                  <a:srgbClr val="00B050"/>
                </a:solidFill>
              </a:rPr>
              <a:t>1, 2, 3, 4 </a:t>
            </a:r>
            <a:r>
              <a:rPr lang="ru-RU" sz="2800" dirty="0" smtClean="0"/>
              <a:t>классы,</a:t>
            </a:r>
          </a:p>
          <a:p>
            <a:r>
              <a:rPr lang="ru-RU" sz="2800" dirty="0" smtClean="0"/>
              <a:t>2014 г. – </a:t>
            </a:r>
            <a:r>
              <a:rPr lang="ru-RU" sz="2800" b="1" dirty="0" smtClean="0">
                <a:solidFill>
                  <a:srgbClr val="00B050"/>
                </a:solidFill>
              </a:rPr>
              <a:t>1, 2, 3, 4, </a:t>
            </a:r>
            <a:r>
              <a:rPr lang="ru-RU" sz="2800" b="1" smtClean="0">
                <a:solidFill>
                  <a:srgbClr val="FF0000"/>
                </a:solidFill>
              </a:rPr>
              <a:t>5 </a:t>
            </a:r>
            <a:r>
              <a:rPr lang="ru-RU" sz="2800" smtClean="0"/>
              <a:t>классы.</a:t>
            </a:r>
            <a:endParaRPr lang="ru-RU" sz="2800" dirty="0"/>
          </a:p>
        </p:txBody>
      </p:sp>
      <p:pic>
        <p:nvPicPr>
          <p:cNvPr id="17410" name="Picture 2" descr="C:\Users\Учитель\Desktop\iCAEO90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857364"/>
            <a:ext cx="2071702" cy="250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Введение ФГОС на всех ступенях образования изменит школьную жизнь ребёнка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новые формы организации обучения,</a:t>
            </a:r>
          </a:p>
          <a:p>
            <a:r>
              <a:rPr lang="ru-RU" sz="2800" dirty="0" smtClean="0"/>
              <a:t>новые образовательные технологии, </a:t>
            </a:r>
          </a:p>
          <a:p>
            <a:r>
              <a:rPr lang="ru-RU" sz="2800" dirty="0" smtClean="0"/>
              <a:t>новая открытая информационно-образовательная среда.</a:t>
            </a:r>
          </a:p>
        </p:txBody>
      </p:sp>
      <p:pic>
        <p:nvPicPr>
          <p:cNvPr id="14338" name="Picture 2" descr="F:\к докладу\и.а\DSC01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038600" cy="302895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 2010 ГОДА В ШКОЛЕ</a:t>
            </a:r>
            <a:br>
              <a:rPr lang="ru-RU" sz="3200" b="1" dirty="0" smtClean="0"/>
            </a:br>
            <a:r>
              <a:rPr lang="ru-RU" sz="3200" b="1" dirty="0" smtClean="0"/>
              <a:t>  ВВЕДЕНЫ ФГОС НОО</a:t>
            </a:r>
            <a:endParaRPr lang="ru-RU" sz="3200" b="1" dirty="0"/>
          </a:p>
        </p:txBody>
      </p:sp>
      <p:pic>
        <p:nvPicPr>
          <p:cNvPr id="2050" name="Picture 2" descr="D:\ВСЕ ДОКУМЕНТЫ НА ДИСКЕ Д\Все видео и фото\Все фото\Фото с фотоаппарата\100OLYMP\P824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429024" cy="2571768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1" name="Picture 3" descr="D:\ШКОЛА 2011-2012\ВСЕ С ФЛЕШКИ\фото 1 сентября 2011\DSC00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2952770" cy="22145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D:\ШКОЛА 2011-2012\ВСЕ С ФЛЕШКИ\фото 1 сентября 2011\DSC003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1923161" cy="252414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053" name="Picture 5" descr="D:\ШКОЛА 2011-2012\ВСЕ С ФЛЕШКИ\фото 1 сентября 2011\DSC003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2272744" cy="292895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2054" name="Picture 6" descr="D:\ШКОЛА 2011-2012\ВСЕ С ФЛЕШКИ\фото 1 сентября 2011\DSC003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857628"/>
            <a:ext cx="2928958" cy="2196719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Кабинеты начальных классов оборудованы современным оборудованием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67204" cy="4391036"/>
          </a:xfrm>
        </p:spPr>
        <p:txBody>
          <a:bodyPr/>
          <a:lstStyle/>
          <a:p>
            <a:r>
              <a:rPr lang="ru-RU" dirty="0" smtClean="0"/>
              <a:t>Компьютер – 4</a:t>
            </a:r>
          </a:p>
          <a:p>
            <a:r>
              <a:rPr lang="ru-RU" dirty="0" smtClean="0"/>
              <a:t>Принтер – 2</a:t>
            </a:r>
          </a:p>
          <a:p>
            <a:r>
              <a:rPr lang="ru-RU" dirty="0" smtClean="0"/>
              <a:t>Экран – 2</a:t>
            </a:r>
          </a:p>
          <a:p>
            <a:r>
              <a:rPr lang="ru-RU" dirty="0" smtClean="0"/>
              <a:t>Проектор - 2</a:t>
            </a:r>
            <a:endParaRPr lang="ru-RU" dirty="0"/>
          </a:p>
        </p:txBody>
      </p:sp>
      <p:pic>
        <p:nvPicPr>
          <p:cNvPr id="7170" name="Picture 2" descr="C:\Users\Учитель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2895592" cy="2048582"/>
          </a:xfrm>
          <a:prstGeom prst="rect">
            <a:avLst/>
          </a:prstGeom>
          <a:noFill/>
        </p:spPr>
      </p:pic>
      <p:pic>
        <p:nvPicPr>
          <p:cNvPr id="7172" name="Picture 4" descr="C:\Users\Учитель\Desktop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29" y="3929066"/>
            <a:ext cx="2307997" cy="2500330"/>
          </a:xfrm>
          <a:prstGeom prst="rect">
            <a:avLst/>
          </a:prstGeom>
          <a:noFill/>
        </p:spPr>
      </p:pic>
      <p:pic>
        <p:nvPicPr>
          <p:cNvPr id="7173" name="Picture 5" descr="C:\Users\Учитель\Desktop\iCA5WPF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2214578" cy="2214578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5286388"/>
            <a:ext cx="1857388" cy="131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99032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Для обеспечения введения  ФГОС ООО необходимо  подготовить условия по следующим направлениям: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90075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организационное обеспечение;</a:t>
            </a:r>
          </a:p>
          <a:p>
            <a:pPr lvl="0"/>
            <a:r>
              <a:rPr lang="ru-RU" dirty="0" smtClean="0"/>
              <a:t>кадровое обеспечение;</a:t>
            </a:r>
          </a:p>
          <a:p>
            <a:pPr lvl="0"/>
            <a:r>
              <a:rPr lang="ru-RU" dirty="0" smtClean="0"/>
              <a:t>нормативное обеспечение;</a:t>
            </a:r>
          </a:p>
          <a:p>
            <a:pPr lvl="0"/>
            <a:r>
              <a:rPr lang="ru-RU" dirty="0" smtClean="0"/>
              <a:t>финансово-экономическое обеспечение;</a:t>
            </a:r>
          </a:p>
          <a:p>
            <a:pPr lvl="0"/>
            <a:r>
              <a:rPr lang="ru-RU" dirty="0" smtClean="0"/>
              <a:t>информационное обеспечение;</a:t>
            </a:r>
          </a:p>
          <a:p>
            <a:pPr lvl="0"/>
            <a:r>
              <a:rPr lang="ru-RU" dirty="0" smtClean="0"/>
              <a:t>материально-техническое обеспечение. </a:t>
            </a:r>
          </a:p>
          <a:p>
            <a:endParaRPr lang="ru-RU" dirty="0"/>
          </a:p>
        </p:txBody>
      </p:sp>
      <p:pic>
        <p:nvPicPr>
          <p:cNvPr id="10242" name="Picture 2" descr="C:\Users\Учитель\Desktop\thCA2KGG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714488"/>
            <a:ext cx="1524000" cy="1457325"/>
          </a:xfrm>
          <a:prstGeom prst="rect">
            <a:avLst/>
          </a:prstGeom>
          <a:noFill/>
        </p:spPr>
      </p:pic>
      <p:pic>
        <p:nvPicPr>
          <p:cNvPr id="10243" name="Picture 3" descr="C:\Users\Учитель\Desktop\iCA9MAA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286124"/>
            <a:ext cx="1362075" cy="1428750"/>
          </a:xfrm>
          <a:prstGeom prst="rect">
            <a:avLst/>
          </a:prstGeom>
          <a:noFill/>
        </p:spPr>
      </p:pic>
      <p:pic>
        <p:nvPicPr>
          <p:cNvPr id="10244" name="Picture 4" descr="C:\Users\Учитель\Desktop\iCAS2VC7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2451" y="4786322"/>
            <a:ext cx="1747125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Все педагоги, приступающие к реализации ФГОС в основной 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829312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 имеют высшее педагогическое образование,  </a:t>
            </a:r>
          </a:p>
          <a:p>
            <a:pPr lvl="0"/>
            <a:r>
              <a:rPr lang="ru-RU" dirty="0" smtClean="0"/>
              <a:t>обладают высоким уровнем компьютерной грамотности, </a:t>
            </a:r>
          </a:p>
          <a:p>
            <a:pPr lvl="0"/>
            <a:r>
              <a:rPr lang="ru-RU" dirty="0" smtClean="0"/>
              <a:t>владеют технологиями организации современного урока,</a:t>
            </a:r>
          </a:p>
          <a:p>
            <a:pPr lvl="0"/>
            <a:r>
              <a:rPr lang="ru-RU" dirty="0" smtClean="0"/>
              <a:t>умеют организовать работу учащихся в мобильных группах и парах,</a:t>
            </a:r>
          </a:p>
          <a:p>
            <a:pPr lvl="0"/>
            <a:r>
              <a:rPr lang="ru-RU" dirty="0" smtClean="0"/>
              <a:t>знакомы с  вариативными формами оценивания  процесса и результатов образования.</a:t>
            </a:r>
            <a:endParaRPr lang="ru-RU" dirty="0"/>
          </a:p>
        </p:txBody>
      </p:sp>
      <p:pic>
        <p:nvPicPr>
          <p:cNvPr id="11268" name="Picture 4" descr="F:\к докладу\и.а\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076798" cy="192882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1269" name="Picture 5" descr="F:\к докладу\и.а\P1260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373" y="1621385"/>
            <a:ext cx="2124403" cy="159330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Материально-техническое обеспечение образовательного процесса</a:t>
            </a:r>
            <a:endParaRPr lang="ru-RU" sz="3200" b="1" dirty="0"/>
          </a:p>
        </p:txBody>
      </p:sp>
      <p:pic>
        <p:nvPicPr>
          <p:cNvPr id="12290" name="Picture 2" descr="F:\к докладу\и.а\DSC00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53884"/>
            <a:ext cx="3357586" cy="251819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291" name="Picture 3" descr="F:\к докладу\и.а\DSC01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43306"/>
            <a:ext cx="3214710" cy="24110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2292" name="Picture 4" descr="F:\к докладу\и.а\DSC01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3143272" cy="23574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Обеспеченность учебно-методическими ресурсами составляет 80 %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6615130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Учебник и </a:t>
            </a:r>
            <a:r>
              <a:rPr lang="ru-RU" dirty="0" smtClean="0"/>
              <a:t>–90%,</a:t>
            </a:r>
            <a:endParaRPr lang="ru-RU" dirty="0" smtClean="0"/>
          </a:p>
          <a:p>
            <a:pPr lvl="0"/>
            <a:r>
              <a:rPr lang="ru-RU" dirty="0" smtClean="0"/>
              <a:t>Художественная литература – 100 %,</a:t>
            </a:r>
          </a:p>
          <a:p>
            <a:pPr lvl="0"/>
            <a:r>
              <a:rPr lang="ru-RU" dirty="0" smtClean="0"/>
              <a:t>Дополнительная литература – 100 %,</a:t>
            </a:r>
          </a:p>
          <a:p>
            <a:pPr lvl="0"/>
            <a:r>
              <a:rPr lang="ru-RU" dirty="0" smtClean="0"/>
              <a:t>Справочники – 100 %, </a:t>
            </a:r>
          </a:p>
          <a:p>
            <a:pPr lvl="0"/>
            <a:r>
              <a:rPr lang="ru-RU" dirty="0" smtClean="0"/>
              <a:t>Словари – 100 %, </a:t>
            </a:r>
          </a:p>
          <a:p>
            <a:pPr lvl="0"/>
            <a:r>
              <a:rPr lang="ru-RU" dirty="0" smtClean="0"/>
              <a:t>Энциклопедии – 100 %,  </a:t>
            </a:r>
          </a:p>
          <a:p>
            <a:pPr lvl="0"/>
            <a:r>
              <a:rPr lang="ru-RU" dirty="0" smtClean="0"/>
              <a:t>Методическая литература – 20 %,</a:t>
            </a:r>
          </a:p>
          <a:p>
            <a:pPr lvl="0"/>
            <a:r>
              <a:rPr lang="ru-RU" dirty="0" smtClean="0"/>
              <a:t>Программы – 20 %,</a:t>
            </a:r>
          </a:p>
          <a:p>
            <a:pPr lvl="0"/>
            <a:r>
              <a:rPr lang="ru-RU" dirty="0" smtClean="0"/>
              <a:t>Базовые документы  по внедрению ФГОС на основной ступени обучения – 50 %. </a:t>
            </a:r>
          </a:p>
          <a:p>
            <a:endParaRPr lang="ru-RU" dirty="0"/>
          </a:p>
        </p:txBody>
      </p:sp>
      <p:pic>
        <p:nvPicPr>
          <p:cNvPr id="1026" name="Picture 2" descr="C:\Users\Учитель\Desktop\iCA1DD4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00173"/>
            <a:ext cx="1428760" cy="1966183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iCA7E1X5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000372"/>
            <a:ext cx="1518302" cy="2071702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iCAG6CB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714884"/>
            <a:ext cx="119205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001156" cy="12326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Методическая литература ФГОС ООО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Формирование универсальных учебных действий в основной школе: От действия к мысли. Система заданий.</a:t>
            </a:r>
          </a:p>
          <a:p>
            <a:r>
              <a:rPr lang="ru-RU" dirty="0" smtClean="0"/>
              <a:t>Внеурочная деятельность школьников. Методический конструктор.</a:t>
            </a:r>
          </a:p>
          <a:p>
            <a:endParaRPr lang="ru-RU" dirty="0"/>
          </a:p>
        </p:txBody>
      </p:sp>
      <p:pic>
        <p:nvPicPr>
          <p:cNvPr id="9220" name="Picture 4" descr="C:\Users\Учитель\Desktop\thCAJ16Z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1785950" cy="2876606"/>
          </a:xfrm>
          <a:prstGeom prst="rect">
            <a:avLst/>
          </a:prstGeom>
          <a:noFill/>
        </p:spPr>
      </p:pic>
      <p:pic>
        <p:nvPicPr>
          <p:cNvPr id="9221" name="Picture 5" descr="C:\Users\Учитель\Desktop\iCASI9Y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3"/>
            <a:ext cx="1785950" cy="273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Базовые документы ФГОС ООО: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82918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 smtClean="0"/>
              <a:t>Фундаментальное ядро содержания общего образования</a:t>
            </a:r>
          </a:p>
          <a:p>
            <a:r>
              <a:rPr lang="ru-RU" sz="3200" b="1" dirty="0" smtClean="0"/>
              <a:t>Концепция духовно-нравственного развития и воспитания личности гражданина России</a:t>
            </a:r>
          </a:p>
          <a:p>
            <a:r>
              <a:rPr lang="ru-RU" sz="3200" b="1" dirty="0" smtClean="0"/>
              <a:t>Федеральный государственный образовательный стандарт основного общего образования</a:t>
            </a:r>
          </a:p>
          <a:p>
            <a:r>
              <a:rPr lang="ru-RU" sz="3200" b="1" dirty="0" smtClean="0"/>
              <a:t>Примерная основная образовательная программа  образовательного учреждения. Основная школа</a:t>
            </a:r>
          </a:p>
        </p:txBody>
      </p:sp>
      <p:pic>
        <p:nvPicPr>
          <p:cNvPr id="8195" name="Picture 3" descr="C:\Users\Учитель\Desktop\thCAJ2SH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1247775" cy="1971675"/>
          </a:xfrm>
          <a:prstGeom prst="rect">
            <a:avLst/>
          </a:prstGeom>
          <a:noFill/>
        </p:spPr>
      </p:pic>
      <p:pic>
        <p:nvPicPr>
          <p:cNvPr id="8196" name="Picture 4" descr="C:\Users\Учитель\Desktop\thCAVUL3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1349745" cy="2071702"/>
          </a:xfrm>
          <a:prstGeom prst="rect">
            <a:avLst/>
          </a:prstGeom>
          <a:noFill/>
        </p:spPr>
      </p:pic>
      <p:pic>
        <p:nvPicPr>
          <p:cNvPr id="8197" name="Picture 5" descr="C:\Users\Учитель\Desktop\thCAGG7XP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14818"/>
            <a:ext cx="1247775" cy="1924050"/>
          </a:xfrm>
          <a:prstGeom prst="rect">
            <a:avLst/>
          </a:prstGeom>
          <a:noFill/>
        </p:spPr>
      </p:pic>
      <p:pic>
        <p:nvPicPr>
          <p:cNvPr id="8198" name="Picture 6" descr="C:\Users\Учитель\Desktop\thCAS9MWP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214422"/>
            <a:ext cx="1285884" cy="2036840"/>
          </a:xfrm>
          <a:prstGeom prst="rect">
            <a:avLst/>
          </a:prstGeom>
          <a:noFill/>
        </p:spPr>
      </p:pic>
      <p:pic>
        <p:nvPicPr>
          <p:cNvPr id="8199" name="Picture 7" descr="C:\Users\Учитель\Desktop\iCAM0AGU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3071810"/>
            <a:ext cx="136017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808</TotalTime>
  <Words>313</Words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«Подготовка школы к созданию материально-технической базы инновационной образовательной среды»</vt:lpstr>
      <vt:lpstr>С 2010 ГОДА В ШКОЛЕ   ВВЕДЕНЫ ФГОС НОО</vt:lpstr>
      <vt:lpstr>Кабинеты начальных классов оборудованы современным оборудованием  </vt:lpstr>
      <vt:lpstr>Для обеспечения введения  ФГОС ООО необходимо  подготовить условия по следующим направлениям:</vt:lpstr>
      <vt:lpstr>Все педагоги, приступающие к реализации ФГОС в основной школе</vt:lpstr>
      <vt:lpstr>Материально-техническое обеспечение образовательного процесса</vt:lpstr>
      <vt:lpstr>Обеспеченность учебно-методическими ресурсами составляет 80 %</vt:lpstr>
      <vt:lpstr>Методическая литература ФГОС ООО</vt:lpstr>
      <vt:lpstr>Базовые документы ФГОС ООО:</vt:lpstr>
      <vt:lpstr>Материально – техническое оснащение внеурочной деятельности</vt:lpstr>
      <vt:lpstr>В школе создана коллекция костюмов</vt:lpstr>
      <vt:lpstr>Ежегодно в школе организуется работа кружков прикладного характера</vt:lpstr>
      <vt:lpstr>На базе нашего учреждения работает филиал художественной школы</vt:lpstr>
      <vt:lpstr> Воспитанники школы имеют опыт в различных техниках декоративно-прикладного искусства</vt:lpstr>
      <vt:lpstr>Введение ФГОС в МБОУ  «Авиловская СОШ"</vt:lpstr>
      <vt:lpstr>Введение ФГОС на всех ступенях образования изменит школьную жизнь ребёнка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101</cp:revision>
  <dcterms:created xsi:type="dcterms:W3CDTF">2012-08-25T18:12:19Z</dcterms:created>
  <dcterms:modified xsi:type="dcterms:W3CDTF">2012-08-28T18:37:54Z</dcterms:modified>
</cp:coreProperties>
</file>